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M PLUS 1p"/>
      <p:regular r:id="rId22"/>
      <p:bold r:id="rId23"/>
    </p:embeddedFont>
    <p:embeddedFont>
      <p:font typeface="Noto Sans JP"/>
      <p:regular r:id="rId24"/>
      <p:bold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MPLUS1p-regular.fntdata"/><Relationship Id="rId21" Type="http://schemas.openxmlformats.org/officeDocument/2006/relationships/slide" Target="slides/slide16.xml"/><Relationship Id="rId24" Type="http://schemas.openxmlformats.org/officeDocument/2006/relationships/font" Target="fonts/NotoSansJP-regular.fntdata"/><Relationship Id="rId23" Type="http://schemas.openxmlformats.org/officeDocument/2006/relationships/font" Target="fonts/MPLUS1p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NotoSansJP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06b97ee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806b97ee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c8d2ca59f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c8d2ca59f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c8d2ca59f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c8d2ca59f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c8d2ca59f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c8d2ca59f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8d2ca59f1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c8d2ca59f1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c42b009832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c42b009832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c8d2ca59f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c8d2ca59f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c42b009832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c42b009832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827ffd6d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827ffd6d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c42b00983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c42b00983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c42b00983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c42b00983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c42b00983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c42b00983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c42b00983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c42b00983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c8d2ca59f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c8d2ca59f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c42b009832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c42b009832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8d2ca59f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c8d2ca59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表紙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7806" l="0" r="0" t="7798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title"/>
          </p:nvPr>
        </p:nvSpPr>
        <p:spPr>
          <a:xfrm>
            <a:off x="1838400" y="2044225"/>
            <a:ext cx="5467200" cy="4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55" name="Google Shape;55;p13"/>
          <p:cNvSpPr/>
          <p:nvPr/>
        </p:nvSpPr>
        <p:spPr>
          <a:xfrm flipH="1">
            <a:off x="6320400" y="3886500"/>
            <a:ext cx="2823600" cy="1257000"/>
          </a:xfrm>
          <a:prstGeom prst="rtTriangle">
            <a:avLst/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 JP"/>
              <a:ea typeface="Noto Sans JP"/>
              <a:cs typeface="Noto Sans JP"/>
              <a:sym typeface="Noto Sans JP"/>
            </a:endParaRPr>
          </a:p>
        </p:txBody>
      </p:sp>
      <p:cxnSp>
        <p:nvCxnSpPr>
          <p:cNvPr id="56" name="Google Shape;56;p13"/>
          <p:cNvCxnSpPr/>
          <p:nvPr/>
        </p:nvCxnSpPr>
        <p:spPr>
          <a:xfrm>
            <a:off x="2456100" y="2571150"/>
            <a:ext cx="4231800" cy="1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Google Shape;57;p13"/>
          <p:cNvSpPr txBox="1"/>
          <p:nvPr>
            <p:ph idx="2" type="title"/>
          </p:nvPr>
        </p:nvSpPr>
        <p:spPr>
          <a:xfrm>
            <a:off x="1838400" y="2643575"/>
            <a:ext cx="5467200" cy="45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8" name="Google Shape;58;p13"/>
          <p:cNvSpPr txBox="1"/>
          <p:nvPr/>
        </p:nvSpPr>
        <p:spPr>
          <a:xfrm>
            <a:off x="2910600" y="4942675"/>
            <a:ext cx="3322800" cy="22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600">
                <a:solidFill>
                  <a:srgbClr val="B7B7B7"/>
                </a:solidFill>
                <a:latin typeface="Noto Sans JP"/>
                <a:ea typeface="Noto Sans JP"/>
                <a:cs typeface="Noto Sans JP"/>
                <a:sym typeface="Noto Sans JP"/>
              </a:rPr>
              <a:t>LLINE</a:t>
            </a:r>
            <a:r>
              <a:rPr b="1" lang="ja" sz="600">
                <a:solidFill>
                  <a:srgbClr val="B7B7B7"/>
                </a:solidFill>
                <a:latin typeface="Noto Sans JP"/>
                <a:ea typeface="Noto Sans JP"/>
                <a:cs typeface="Noto Sans JP"/>
                <a:sym typeface="Noto Sans JP"/>
              </a:rPr>
              <a:t> Inc. All Rights Reserved. </a:t>
            </a:r>
            <a:endParaRPr b="1" sz="600">
              <a:solidFill>
                <a:srgbClr val="B7B7B7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59" name="Google Shape;59;p13"/>
          <p:cNvSpPr txBox="1"/>
          <p:nvPr>
            <p:ph idx="3" type="title"/>
          </p:nvPr>
        </p:nvSpPr>
        <p:spPr>
          <a:xfrm>
            <a:off x="7036450" y="0"/>
            <a:ext cx="2107500" cy="3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None/>
              <a:defRPr b="0"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通常スライド 1">
  <p:cSld name="TITLE_ONLY_1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-2400" y="5006625"/>
            <a:ext cx="9146400" cy="136800"/>
          </a:xfrm>
          <a:prstGeom prst="rect">
            <a:avLst/>
          </a:prstGeom>
          <a:gradFill>
            <a:gsLst>
              <a:gs pos="0">
                <a:srgbClr val="BFBFBF"/>
              </a:gs>
              <a:gs pos="100000">
                <a:srgbClr val="73737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2909400" y="5006625"/>
            <a:ext cx="3322800" cy="1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600">
                <a:solidFill>
                  <a:srgbClr val="F3F3F3"/>
                </a:solidFill>
                <a:latin typeface="Noto Sans JP"/>
                <a:ea typeface="Noto Sans JP"/>
                <a:cs typeface="Noto Sans JP"/>
                <a:sym typeface="Noto Sans JP"/>
              </a:rPr>
              <a:t>LLINE</a:t>
            </a:r>
            <a:r>
              <a:rPr b="1" lang="ja" sz="600">
                <a:solidFill>
                  <a:srgbClr val="F3F3F3"/>
                </a:solidFill>
                <a:latin typeface="Noto Sans JP"/>
                <a:ea typeface="Noto Sans JP"/>
                <a:cs typeface="Noto Sans JP"/>
                <a:sym typeface="Noto Sans JP"/>
              </a:rPr>
              <a:t> Inc. All Rights Reserved. </a:t>
            </a:r>
            <a:endParaRPr b="1" sz="600">
              <a:solidFill>
                <a:srgbClr val="F3F3F3"/>
              </a:solidFill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64" name="Google Shape;64;p14"/>
          <p:cNvSpPr/>
          <p:nvPr/>
        </p:nvSpPr>
        <p:spPr>
          <a:xfrm>
            <a:off x="8239200" y="68600"/>
            <a:ext cx="865848" cy="30239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4"/>
          <p:cNvSpPr/>
          <p:nvPr/>
        </p:nvSpPr>
        <p:spPr>
          <a:xfrm>
            <a:off x="250200" y="438350"/>
            <a:ext cx="7923600" cy="39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oto Sans JP"/>
              <a:ea typeface="Noto Sans JP"/>
              <a:cs typeface="Noto Sans JP"/>
              <a:sym typeface="Noto Sans JP"/>
            </a:endParaRPr>
          </a:p>
        </p:txBody>
      </p:sp>
      <p:sp>
        <p:nvSpPr>
          <p:cNvPr id="66" name="Google Shape;66;p14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 i="1" sz="2200"/>
            </a:lvl9pPr>
          </a:lstStyle>
          <a:p/>
        </p:txBody>
      </p:sp>
      <p:sp>
        <p:nvSpPr>
          <p:cNvPr id="67" name="Google Shape;67;p14"/>
          <p:cNvSpPr/>
          <p:nvPr/>
        </p:nvSpPr>
        <p:spPr>
          <a:xfrm>
            <a:off x="184500" y="92400"/>
            <a:ext cx="65700" cy="3546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68" name="Google Shape;68;p14"/>
          <p:cNvSpPr txBox="1"/>
          <p:nvPr>
            <p:ph idx="12" type="sldNum"/>
          </p:nvPr>
        </p:nvSpPr>
        <p:spPr>
          <a:xfrm>
            <a:off x="8832304" y="4978000"/>
            <a:ext cx="323700" cy="2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1pPr>
            <a:lvl2pPr lvl="1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2pPr>
            <a:lvl3pPr lvl="2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3pPr>
            <a:lvl4pPr lvl="3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4pPr>
            <a:lvl5pPr lvl="4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5pPr>
            <a:lvl6pPr lvl="5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6pPr>
            <a:lvl7pPr lvl="6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7pPr>
            <a:lvl8pPr lvl="7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8pPr>
            <a:lvl9pPr lvl="8">
              <a:lnSpc>
                <a:spcPct val="80000"/>
              </a:lnSpc>
              <a:buSzPts val="688"/>
              <a:buNone/>
              <a:defRPr sz="837">
                <a:solidFill>
                  <a:schemeClr val="lt1"/>
                </a:solidFill>
                <a:latin typeface="M PLUS 1p"/>
                <a:ea typeface="M PLUS 1p"/>
                <a:cs typeface="M PLUS 1p"/>
                <a:sym typeface="M PLUS 1p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ユーザー設定レイアウト">
  <p:cSld name="2_ユーザー設定レイアウト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1" y="273844"/>
            <a:ext cx="914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000" lIns="162000" spcFirstLastPara="1" rIns="162000" wrap="square" tIns="5400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>
                <a:solidFill>
                  <a:schemeClr val="dk1"/>
                </a:solidFill>
              </a:defRPr>
            </a:lvl1pPr>
            <a:lvl2pPr lvl="1">
              <a:spcBef>
                <a:spcPts val="20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0" y="33338"/>
            <a:ext cx="91434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4000" lIns="162000" spcFirstLastPara="1" rIns="162000" wrap="square" tIns="5400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800"/>
              <a:buChar char="●"/>
              <a:defRPr sz="800">
                <a:solidFill>
                  <a:srgbClr val="7F7F7F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2" name="Google Shape;72;p15"/>
          <p:cNvSpPr txBox="1"/>
          <p:nvPr>
            <p:ph idx="2" type="body"/>
          </p:nvPr>
        </p:nvSpPr>
        <p:spPr>
          <a:xfrm>
            <a:off x="0" y="622831"/>
            <a:ext cx="9144000" cy="66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54000" lIns="162000" spcFirstLastPara="1" rIns="162000" wrap="square" tIns="54000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73" name="Google Shape;73;p15"/>
          <p:cNvSpPr txBox="1"/>
          <p:nvPr/>
        </p:nvSpPr>
        <p:spPr>
          <a:xfrm>
            <a:off x="8460432" y="4840002"/>
            <a:ext cx="594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ja" sz="9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89502" y="4840002"/>
            <a:ext cx="12420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ja" sz="900" u="none" cap="none" strike="noStrik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Copyright.</a:t>
            </a:r>
            <a:endParaRPr b="0" i="0" sz="900" u="none" cap="none" strike="noStrik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spreadsheets/d/1T8VEKKb5_rePUXG47JjVtG6X2tgkOcqGWnmNC1hvOfk/edit?gid=366646506#gid=366646506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www.youtube.com/watch?v=yLEpBVFNixQ&amp;list=PLjSES1IBjyT-Lpfuj74QDwbXkI9y5IGDq" TargetMode="External"/><Relationship Id="rId4" Type="http://schemas.openxmlformats.org/officeDocument/2006/relationships/hyperlink" Target="https://www.youtube.com/watch?v=KvxPvMtom48&amp;list=PLjSES1IBjyT_6bk1i3WrVMiJSwDUUOy3m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amazon.co.jp/2%E7%B4%9A%E5%BB%BA%E7%AF%89%E6%96%BD%E5%B7%A5%E7%AE%A1%E7%90%86%E6%8A%80%E5%A3%AB-%E7%AC%AC%E4%B8%80%E6%AC%A1%E6%A4%9C%E5%AE%9A-%E5%88%86%E9%87%8E%E5%88%A5%E9%81%8E%E5%8E%BB%E5%95%8F%E9%A1%8C%E9%9B%86-2026%E5%B9%B4%E5%BA%A6%E7%89%88-%E4%BB%A4%E5%92%8C8%E5%B9%B4%E5%BA%A6%E7%89%88-%E6%97%A5%E6%9C%AC%E5%BB%BA%E8%A8%AD%E6%83%85%E5%A0%B1%E3%82%BB%E3%83%B3%E3%82%BF%E3%83%BC/dp/4911687061/ref=sr_1_12?__mk_ja_JP=%E3%82%AB%E3%82%BF%E3%82%AB%E3%83%8A&amp;crid=33GZ4J8BGP75W&amp;dib=eyJ2IjoiMSJ9.1sg_xtRhxbmBMGSjKnX8yJ4Bv7-E7a0pXbrggjZOF2zj-xvkZw3f99eutgjVfJu9JOb3ucpUH4bwao2pLkqGy2JkqjT64sXc8sDlTTYlLfshHHHLEaehziuyCEW06zbKet-cCKPBN_W8F7U8q4kKB3sW2JkyGNO1WjNZc3LX0e4nWeY86uql9i7oUn8y9yu3LVOyj9lmN7I0Yfe6tsNrfqyFen0fG4wFzYKhPO2KEJvc8q-kUmut9xHfBS41jRhh5pOWqdxKrZbw-0EmLmnOk58lsjlr2_zjii7YFwefSxA.dW39nSmf1FeuRgmb4Li_Yhl6RuMR-nGkEWCLvLhD_G4&amp;dib_tag=se&amp;keywords=2%E7%B4%9A%E5%BB%BA%E7%AF%89%E6%96%BD%E5%B7%A5%E7%AE%A1%E7%90%86%E6%8A%80%E5%A3%AB&amp;qid=1770272993&amp;sprefix=2%E7%B4%9A%E5%BB%BA%E7%AF%89%E6%96%BD%E5%B7%A5%E7%AE%A1%E7%90%86%E6%8A%80%E5%A3%AB%2Caps%2C227&amp;sr=8-12" TargetMode="External"/><Relationship Id="rId4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amazon.co.jp/1%E7%B4%9A%E5%BB%BA%E7%AF%89%E6%96%BD%E5%B7%A5%E7%AE%A1%E7%90%86%E6%8A%80%E5%A3%AB%E7%AC%AC%E4%B8%80%E6%AC%A1%E6%A4%9C%E5%AE%9A-%E5%88%86%E9%87%8E%E5%88%A5%E9%81%8E%E5%8E%BB%E5%95%8F%E9%A1%8C%E9%9B%86-2026%E5%B9%B4%E5%BA%A6%E7%89%88-CIC%E5%87%BA%E7%89%88/dp/4910920951/ref=sr_1_7?__mk_ja_JP=%E3%82%AB%E3%82%BF%E3%82%AB%E3%83%8A&amp;crid=K46I4ZU0VNFL&amp;dib=eyJ2IjoiMSJ9.7CDkRr_pqizQ4g-RexTjttV0ty4ivxle3m1E5oE_dH9jJSQpA3pk8c17CyTeSiUmv394PBvxwo-S72FK1iEc2T5wLpFB60uJFdhDWU4lLLylOZFmj5ClKUuNY4Jt6vHMeJReCKVjBy0p1LdCVXw1frtfaOi3Yjuz_eUMRNz2HlUJA55tri6M0sDwylCnrl8mWXR9rkAet5g4DLvPkfHuO7imZyTThLIHi4BSe67lIETybvBsKq5VgkhpuOk3uPf1KGab6_LosJhMlVn2gBoeO4iWQXQEFaYkDAdg4Z6gymc.qRzCkEtwFonmXbY4daXYTvqrnBKJFrADGHiTPJvQhrk&amp;dib_tag=se&amp;keywords=1%E7%B4%9A%E5%BB%BA%E7%AF%89%E6%96%BD%E5%B7%A5%E7%AE%A1%E7%90%86%E6%8A%80%E5%A3%AB&amp;qid=1771376357&amp;sprefix=1%E7%B4%9A%E5%BB%BA%E7%AF%89%E6%96%BD%E5%B7%A5%E7%AE%A1%E7%90%86%E6%8A%80%E5%A3%AB%2Caps%2C307&amp;sr=8-7" TargetMode="External"/><Relationship Id="rId4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spreadsheets/d/1T8VEKKb5_rePUXG47JjVtG6X2tgkOcqGWnmNC1hvOfk/edit?gid=93619324#gid=93619324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目次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・趣旨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・本制度の概要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・学習カリキュラム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・まとめ</a:t>
            </a:r>
            <a:endParaRPr/>
          </a:p>
        </p:txBody>
      </p:sp>
      <p:sp>
        <p:nvSpPr>
          <p:cNvPr id="80" name="Google Shape;80;p16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施工管理技士合格支援について</a:t>
            </a:r>
            <a:endParaRPr b="1" i="0" sz="1879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</a:t>
            </a:r>
            <a:r>
              <a:rPr lang="ja"/>
              <a:t>カリキュラム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【事前準備】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・2月：受験申込、制度説明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【試験勉強】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・3月前半：建築学等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・3月後半：躯体施工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・4月前半：仕上げ施工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・4月後半：施工管理法、法規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・5月～6月前半：過去問、チャレンジ問題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【本試験】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・6月14日（日）：試験当日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・7月13日（月）：合格発表</a:t>
            </a:r>
            <a:endParaRPr/>
          </a:p>
        </p:txBody>
      </p:sp>
      <p:sp>
        <p:nvSpPr>
          <p:cNvPr id="137" name="Google Shape;137;p25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</a:t>
            </a:r>
            <a:r>
              <a:rPr b="1" i="0" lang="ja" sz="1879"/>
              <a:t>学習計画</a:t>
            </a:r>
            <a:r>
              <a:rPr b="1" i="0" lang="ja" sz="1879"/>
              <a:t>：</a:t>
            </a:r>
            <a:r>
              <a:rPr b="1" i="0" lang="ja" sz="1879"/>
              <a:t>2級）</a:t>
            </a:r>
            <a:endParaRPr b="1" i="0" sz="1879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■WBS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u="sng">
                <a:solidFill>
                  <a:schemeClr val="hlink"/>
                </a:solidFill>
                <a:hlinkClick r:id="rId3"/>
              </a:rPr>
              <a:t>https://docs.google.com/spreadsheets/d/1T8VEKKb5_rePUXG47JjVtG6X2tgkOcqGWnmNC1hvOfk/edit?gid=366646506#gid=366646506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6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</a:t>
            </a:r>
            <a:r>
              <a:rPr b="1" i="0" lang="ja" sz="1879"/>
              <a:t>学習計画</a:t>
            </a:r>
            <a:r>
              <a:rPr b="1" i="0" lang="ja" sz="1879"/>
              <a:t>：</a:t>
            </a:r>
            <a:r>
              <a:rPr b="1" i="0" lang="ja" sz="1879"/>
              <a:t>1級）</a:t>
            </a:r>
            <a:endParaRPr b="1" i="0" sz="1879"/>
          </a:p>
        </p:txBody>
      </p:sp>
      <p:pic>
        <p:nvPicPr>
          <p:cNvPr id="144" name="Google Shape;14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525" y="1562248"/>
            <a:ext cx="8256100" cy="3103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■カリキュラム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【事前準備】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・2月：受験申込、制度説明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【試験勉強】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・3月前半：建築学等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・3月後半：躯体施工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・4月前半：仕上げ施工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・4月後半：施工管理法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・5月前半：</a:t>
            </a:r>
            <a:r>
              <a:rPr lang="ja"/>
              <a:t>法規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・5月</a:t>
            </a:r>
            <a:r>
              <a:rPr lang="ja"/>
              <a:t>後半</a:t>
            </a:r>
            <a:r>
              <a:rPr lang="ja"/>
              <a:t>～7月前半：過去問、チャレンジ問題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【本試験】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・7月19日</a:t>
            </a:r>
            <a:r>
              <a:rPr lang="ja"/>
              <a:t>（日）</a:t>
            </a:r>
            <a:r>
              <a:rPr lang="ja"/>
              <a:t>：試験当日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・8月25日</a:t>
            </a:r>
            <a:r>
              <a:rPr lang="ja"/>
              <a:t>（火）</a:t>
            </a:r>
            <a:r>
              <a:rPr lang="ja"/>
              <a:t>：合格発表</a:t>
            </a:r>
            <a:endParaRPr/>
          </a:p>
        </p:txBody>
      </p:sp>
      <p:sp>
        <p:nvSpPr>
          <p:cNvPr id="150" name="Google Shape;150;p27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</a:t>
            </a:r>
            <a:r>
              <a:rPr b="1" i="0" lang="ja" sz="1879"/>
              <a:t>学習計画</a:t>
            </a:r>
            <a:r>
              <a:rPr b="1" i="0" lang="ja" sz="1879"/>
              <a:t>：</a:t>
            </a:r>
            <a:r>
              <a:rPr b="1" i="0" lang="ja" sz="1879"/>
              <a:t>1級）</a:t>
            </a:r>
            <a:endParaRPr b="1" i="0" sz="1879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■2</a:t>
            </a:r>
            <a:r>
              <a:rPr lang="ja"/>
              <a:t>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https://www.youtube.com/watch?v=yLEpBVFNixQ&amp;list=PLjSES1IBjyT-Lpfuj74QDwbXkI9y5IGDq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■1</a:t>
            </a:r>
            <a:r>
              <a:rPr lang="ja"/>
              <a:t>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u="sng">
                <a:solidFill>
                  <a:schemeClr val="hlink"/>
                </a:solidFill>
                <a:hlinkClick r:id="rId4"/>
              </a:rPr>
              <a:t>https://www.youtube.com/watch?v=KvxPvMtom48&amp;list=PLjSES1IBjyT_6bk1i3WrVMiJSwDUUOy3m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</a:t>
            </a:r>
            <a:r>
              <a:rPr b="1" i="0" lang="ja" sz="1879"/>
              <a:t>講義動画</a:t>
            </a:r>
            <a:r>
              <a:rPr b="1" i="0" lang="ja" sz="1879"/>
              <a:t>）</a:t>
            </a:r>
            <a:endParaRPr b="1" i="0" sz="1879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1160" u="sng">
                <a:solidFill>
                  <a:schemeClr val="hlink"/>
                </a:solidFill>
                <a:hlinkClick r:id="rId3"/>
              </a:rPr>
              <a:t>https://www.amazon.co.jp/2%E7%B4%9A%E5%BB%BA%E7%AF%89%E6%96%BD%E5%B7%A5%E7%AE%A1%E7%90%86%E6%8A%80%E5%A3%AB-%E7%AC%AC%E4%B8%80%E6%AC%A1%E6%A4%9C%E5%AE%9A-%E5%88%86%E9%87%8E%E5%88%A5%E9%81%8E%E5%8E%BB%E5%95%8F%E9%A1%8C%E9%9B%86-2026%E5%B9%B4%E5%BA%A6%E7%89%88-%E4%BB%A4%E5%92%8C8%E5%B9%B4%E5%BA%A6%E7%89%88-%E6%97%A5%E6%9C%AC%E5%BB%BA%E8%A8%AD%E6%83%85%E5%A0%B1%E3%82%BB%E3%83%B3%E3%82%BF%E3%83%BC/dp/4911687061/ref=sr_1_12?__mk_ja_JP=%E3%82%AB%E3%82%BF%E3%82%AB%E3%83%8A&amp;crid=33GZ4J8BGP75W&amp;dib=eyJ2IjoiMSJ9.1sg_xtRhxbmBMGSjKnX8yJ4Bv7-E7a0pXbrggjZOF2zj-xvkZw3f99eutgjVfJu9JOb3ucpUH4bwao2pLkqGy2JkqjT64sXc8sDlTTYlLfshHHHLEaehziuyCEW06zbKet-cCKPBN_W8F7U8q4kKB3sW2JkyGNO1WjNZc3LX0e4nWeY86uql9i7oUn8y9yu3LVOyj9lmN7I0Yfe6tsNrfqyFen0fG4wFzYKhPO2KEJvc8q-kUmut9xHfBS41jRhh5pOWqdxKrZbw-0EmLmnOk58lsjlr2_zjii7YFwefSxA.dW39nSmf1FeuRgmb4Li_Yhl6RuMR-nGkEWCLvLhD_G4&amp;dib_tag=se&amp;keywords=2%E7%B4%9A%E5%BB%BA%E7%AF%89%E6%96%BD%E5%B7%A5%E7%AE%A1%E7%90%86%E6%8A%80%E5%A3%AB&amp;qid=1770272993&amp;sprefix=2%E7%B4%9A%E5%BB%BA%E7%AF%89%E6%96%BD%E5%B7%A5%E7%AE%A1%E7%90%86%E6%8A%80%E5%A3%AB%2Caps%2C227&amp;sr=8-12</a:t>
            </a:r>
            <a:endParaRPr sz="11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1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1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1160"/>
              <a:t>※各自購入して精算</a:t>
            </a:r>
            <a:endParaRPr sz="1160"/>
          </a:p>
        </p:txBody>
      </p:sp>
      <p:sp>
        <p:nvSpPr>
          <p:cNvPr id="162" name="Google Shape;162;p29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学習カリキュラム（テキスト、過去問題集、チャレンジ問題）</a:t>
            </a:r>
            <a:endParaRPr b="1" i="0" sz="1879"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6050" y="628050"/>
            <a:ext cx="2895600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1160" u="sng">
                <a:solidFill>
                  <a:schemeClr val="hlink"/>
                </a:solidFill>
                <a:hlinkClick r:id="rId3"/>
              </a:rPr>
              <a:t>https://www.amazon.co.jp/1%E7%B4%9A%E5%BB%BA%E7%AF%89%E6%96%BD%E5%B7%A5%E7%AE%A1%E7%90%86%E6%8A%80%E5%A3%AB%E7%AC%AC%E4%B8%80%E6%AC%A1%E6%A4%9C%E5%AE%9A-%E5%88%86%E9%87%8E%E5%88%A5%E9%81%8E%E5%8E%BB%E5%95%8F%E9%A1%8C%E9%9B%86-2026%E5%B9%B4%E5%BA%A6%E7%89%88-CIC%E5%87%BA%E7%89%88/dp/4910920951/ref=sr_1_7?__mk_ja_JP=%E3%82%AB%E3%82%BF%E3%82%AB%E3%83%8A&amp;crid=K46I4ZU0VNFL&amp;dib=eyJ2IjoiMSJ9.7CDkRr_pqizQ4g-RexTjttV0ty4ivxle3m1E5oE_dH9jJSQpA3pk8c17CyTeSiUmv394PBvxwo-S72FK1iEc2T5wLpFB60uJFdhDWU4lLLylOZFmj5ClKUuNY4Jt6vHMeJReCKVjBy0p1LdCVXw1frtfaOi3Yjuz_eUMRNz2HlUJA55tri6M0sDwylCnrl8mWXR9rkAet5g4DLvPkfHuO7imZyTThLIHi4BSe67lIETybvBsKq5VgkhpuOk3uPf1KGab6_LosJhMlVn2gBoeO4iWQXQEFaYkDAdg4Z6gymc.qRzCkEtwFonmXbY4daXYTvqrnBKJFrADGHiTPJvQhrk&amp;dib_tag=se&amp;keywords=1%E7%B4%9A%E5%BB%BA%E7%AF%89%E6%96%BD%E5%B7%A5%E7%AE%A1%E7%90%86%E6%8A%80%E5%A3%AB&amp;qid=1771376357&amp;sprefix=1%E7%B4%9A%E5%BB%BA%E7%AF%89%E6%96%BD%E5%B7%A5%E7%AE%A1%E7%90%86%E6%8A%80%E5%A3%AB%2Caps%2C307&amp;sr=8-7</a:t>
            </a:r>
            <a:endParaRPr sz="11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16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ja" sz="1160"/>
              <a:t>※各自購入して精算</a:t>
            </a:r>
            <a:endParaRPr sz="1160"/>
          </a:p>
        </p:txBody>
      </p:sp>
      <p:sp>
        <p:nvSpPr>
          <p:cNvPr id="169" name="Google Shape;169;p30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学習カリキュラム（テキスト、過去問題集、チャレンジ問題）</a:t>
            </a:r>
            <a:endParaRPr b="1" i="0" sz="1879"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747" y="692900"/>
            <a:ext cx="2746600" cy="391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■何故、多くの人が合格できないのか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勉強時間を確保できないから。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■本制度における支援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・週次で学習状況の進捗管理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・勉強時間が確保できるようにしつこく催促する。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■合格までに必要なアクション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①理論の理解（現場経験者は不要）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②分野別の過去問題集でトレーニング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③過去問・チャレンジ問題を繰り返し解く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■支援の具体的な内容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①勉強素材の配布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②週に1回（1時間）全員で集まり、進捗の確認を行う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③遅れている人に対しては個別指導</a:t>
            </a:r>
            <a:endParaRPr/>
          </a:p>
        </p:txBody>
      </p:sp>
      <p:sp>
        <p:nvSpPr>
          <p:cNvPr id="176" name="Google Shape;176;p31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まとめ</a:t>
            </a:r>
            <a:endParaRPr b="1" i="0" sz="1879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■趣旨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・エルライングループ全体で施工管理技士の有資格者を増やしたい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・ただ、会社としての支援がないと、施工管理技士の合格率が低い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・施工管理技士の合格に必要な学習の支援をすることで、有資格者を増やす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・採用戦略にも資格支援制度が整っていることを訴求したい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■該当する資格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・1級建築施工管理技士（一次試験）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・2級建築施工管理技士（一次試験）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■対象者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・リニューアル事業部の施工管理（資格を持っていない人全員）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・レバキャリで建築施工管理技士にチャレンジしたい人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7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趣旨（本制度の目的と対象）</a:t>
            </a:r>
            <a:endParaRPr b="1" i="0" sz="1879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①給料が上がる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└2級建築施工管理技士補の資格を取れば、月の給料が3万、年収で36万円増える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②担当できる業務範囲が増える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└技士補資格を取ると次は技士の受験に繋がるので、キャリアアップできる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③更に給料があがる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└担当できる業務範囲が増えれば更に給料が増える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趣旨（受講者が施工管理技士に合格するメリット）</a:t>
            </a:r>
            <a:endParaRPr b="1" i="0" sz="1879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■ゴール設定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受験した人全員が試験に合格すること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（1級の合格率は48.5%、2級の合格率は45%）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</a:t>
            </a:r>
            <a:r>
              <a:rPr lang="ja"/>
              <a:t>合格するために必要な勉強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①理論の理解（現場経験者は不要）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②分野別の過去問題集でトレーニング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③過去問・チャレンジ問題を繰り返し解く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■勉強時間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5</a:t>
            </a:r>
            <a:r>
              <a:rPr lang="ja"/>
              <a:t>0時間～150時間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※本人の理解度によって変動アリ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solidFill>
                  <a:srgbClr val="FF0000"/>
                </a:solidFill>
              </a:rPr>
              <a:t>施工管理技士の試験問題は、基本的に過去問から出される。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solidFill>
                  <a:srgbClr val="FF0000"/>
                </a:solidFill>
              </a:rPr>
              <a:t>よって、ちゃんと過去問の勉強時間を確保すれば合格できる。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本制度の概要（</a:t>
            </a:r>
            <a:r>
              <a:rPr b="1" i="0" lang="ja" sz="1879"/>
              <a:t>合格するために必要なこと）</a:t>
            </a:r>
            <a:endParaRPr b="1" i="0" sz="1879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</a:t>
            </a:r>
            <a:r>
              <a:rPr lang="ja"/>
              <a:t>何故、多くの人が合格できないのか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solidFill>
                  <a:srgbClr val="FF0000"/>
                </a:solidFill>
              </a:rPr>
              <a:t>勉強時間を確保できないから。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　└勉強するのがめんどくさいし嫌い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└現場が終わったら疲れて勉強ができない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└勉強のモチベーションを維持できない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■本制度における支援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①</a:t>
            </a:r>
            <a:r>
              <a:rPr lang="ja"/>
              <a:t>分野別の過去問を毎週課題として出し、勉強の進捗管理を行う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└全体のカリキュラムを作成し、その通り学習を進める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└分野別の過去問が終わったら、1年通しで過去問を提出してもらう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solidFill>
                  <a:srgbClr val="FF0000"/>
                </a:solidFill>
              </a:rPr>
              <a:t>②勉強時間が確保できるようにしつこく催促する。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└週次で勉強の進捗を確認する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└勉強できない場合は勉強時間を確保できるように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</a:t>
            </a:r>
            <a:r>
              <a:rPr b="1" lang="ja">
                <a:solidFill>
                  <a:srgbClr val="FF0000"/>
                </a:solidFill>
              </a:rPr>
              <a:t>└講義はなし。自学自習の徹底管理。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本制度の概要（合格するために必要な補助）</a:t>
            </a:r>
            <a:endParaRPr b="1" i="0" sz="1879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■試験について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※3月から勉強を開始するとして、勉強期間は3.5ヵ月</a:t>
            </a:r>
            <a:endParaRPr/>
          </a:p>
        </p:txBody>
      </p:sp>
      <p:sp>
        <p:nvSpPr>
          <p:cNvPr id="110" name="Google Shape;110;p21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学習カリキュラム（試験スケジュール：2級）</a:t>
            </a:r>
            <a:endParaRPr b="1" i="0" sz="1879"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75" y="1033476"/>
            <a:ext cx="8406001" cy="182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■試験について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※3月から勉強を開始するとして、勉強期間は4.5ヵ月</a:t>
            </a:r>
            <a:endParaRPr/>
          </a:p>
        </p:txBody>
      </p:sp>
      <p:sp>
        <p:nvSpPr>
          <p:cNvPr id="117" name="Google Shape;117;p22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</a:t>
            </a:r>
            <a:r>
              <a:rPr b="1" i="0" lang="ja" sz="1879"/>
              <a:t>試験スケジュール</a:t>
            </a:r>
            <a:r>
              <a:rPr b="1" i="0" lang="ja" sz="1879"/>
              <a:t>：1級）</a:t>
            </a:r>
            <a:endParaRPr b="1" i="0" sz="1879"/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26841" l="0" r="0" t="0"/>
          <a:stretch/>
        </p:blipFill>
        <p:spPr>
          <a:xfrm>
            <a:off x="422850" y="1062850"/>
            <a:ext cx="8472849" cy="181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</a:t>
            </a:r>
            <a:r>
              <a:rPr lang="ja"/>
              <a:t>期間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2級：2026年3月～2026年6月中旬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1級：</a:t>
            </a:r>
            <a:r>
              <a:rPr lang="ja"/>
              <a:t>2026年3月～2026年7月中旬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■支援内容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①勉強素材の配布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/>
              <a:t>　└テキスト一冊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└分野別の過去問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└講義動画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②週に1回（1時間）全員で集まり、進捗の確認を行う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└適切な勉強時間が確保できているかを確認する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└遅れている人がいれば個別指導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③個別指導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└どうすれば勉強時間を確保できるか相談する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└それでもできなければ、電話での追いかけ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　└</a:t>
            </a:r>
            <a:r>
              <a:rPr lang="ja"/>
              <a:t>それでもできなければ、</a:t>
            </a:r>
            <a:r>
              <a:rPr lang="ja"/>
              <a:t>Teamsを繋いで強制的に勉強時間の確保</a:t>
            </a:r>
            <a:endParaRPr/>
          </a:p>
        </p:txBody>
      </p:sp>
      <p:sp>
        <p:nvSpPr>
          <p:cNvPr id="124" name="Google Shape;124;p23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学習カリキュラム（支援の詳細）</a:t>
            </a:r>
            <a:endParaRPr b="1" i="0" sz="1879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628050"/>
            <a:ext cx="8520600" cy="4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■WBS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u="sng">
                <a:solidFill>
                  <a:schemeClr val="hlink"/>
                </a:solidFill>
                <a:hlinkClick r:id="rId3"/>
              </a:rPr>
              <a:t>https://docs.google.com/spreadsheets/d/1T8VEKKb5_rePUXG47JjVtG6X2tgkOcqGWnmNC1hvOfk/edit?gid=93619324#gid=93619324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4"/>
          <p:cNvSpPr txBox="1"/>
          <p:nvPr>
            <p:ph idx="2" type="title"/>
          </p:nvPr>
        </p:nvSpPr>
        <p:spPr>
          <a:xfrm>
            <a:off x="228600" y="33350"/>
            <a:ext cx="7843800" cy="40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i="0" lang="ja" sz="1879"/>
              <a:t>学習カリキュラム（学習計画：2級）</a:t>
            </a:r>
            <a:endParaRPr b="1" i="0" sz="1879"/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425" y="1605052"/>
            <a:ext cx="8121449" cy="320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